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65943-48AF-4463-8CAA-03B6B268598E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2768-514C-47DD-8200-B9257ABE54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9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70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34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77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61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97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01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1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2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0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2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01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45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96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96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2768-514C-47DD-8200-B9257ABE54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3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5AAC-5BEB-447B-8EBE-35D9F7A030C7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C691-44D0-496E-8F59-D219A7834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2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5AAC-5BEB-447B-8EBE-35D9F7A030C7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C691-44D0-496E-8F59-D219A7834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2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5AAC-5BEB-447B-8EBE-35D9F7A030C7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C691-44D0-496E-8F59-D219A7834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59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5AAC-5BEB-447B-8EBE-35D9F7A030C7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C691-44D0-496E-8F59-D219A7834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7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5AAC-5BEB-447B-8EBE-35D9F7A030C7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C691-44D0-496E-8F59-D219A7834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2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5AAC-5BEB-447B-8EBE-35D9F7A030C7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C691-44D0-496E-8F59-D219A7834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5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5AAC-5BEB-447B-8EBE-35D9F7A030C7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C691-44D0-496E-8F59-D219A7834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2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5AAC-5BEB-447B-8EBE-35D9F7A030C7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C691-44D0-496E-8F59-D219A7834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4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5AAC-5BEB-447B-8EBE-35D9F7A030C7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C691-44D0-496E-8F59-D219A7834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3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5AAC-5BEB-447B-8EBE-35D9F7A030C7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C691-44D0-496E-8F59-D219A7834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1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5AAC-5BEB-447B-8EBE-35D9F7A030C7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C691-44D0-496E-8F59-D219A7834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0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5AAC-5BEB-447B-8EBE-35D9F7A030C7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C691-44D0-496E-8F59-D219A7834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85AAC-5BEB-447B-8EBE-35D9F7A030C7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0C691-44D0-496E-8F59-D219A7834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6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.wav"/><Relationship Id="rId1" Type="http://schemas.openxmlformats.org/officeDocument/2006/relationships/tags" Target="../tags/tag12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google.com/url?sa=i&amp;rct=j&amp;q=&amp;source=images&amp;cd=&amp;cad=rja&amp;docid=otZeNPSH733mGM&amp;tbnid=GvHQ17q6dB0FgM:&amp;ved=0CAUQjRw&amp;url=http://bettyhooper.wordpress.com/2011/02/15/why-i-went-to-cuba-to-study-addadhd/&amp;ei=wc-_UePCFsG4yQG_4ICADA&amp;bvm=bv.47883778,d.aWc&amp;psig=AFQjCNG5-MMhQqd5Dii2u7YCZkH_lq6yEQ&amp;ust=1371611443332549" TargetMode="External"/><Relationship Id="rId2" Type="http://schemas.openxmlformats.org/officeDocument/2006/relationships/audio" Target="../media/audio13.wav"/><Relationship Id="rId1" Type="http://schemas.openxmlformats.org/officeDocument/2006/relationships/tags" Target="../tags/tag13.xml"/><Relationship Id="rId6" Type="http://schemas.openxmlformats.org/officeDocument/2006/relationships/image" Target="../media/image23.jpeg"/><Relationship Id="rId5" Type="http://schemas.openxmlformats.org/officeDocument/2006/relationships/hyperlink" Target="http://www.google.com/url?sa=i&amp;source=images&amp;cd=&amp;cad=rja&amp;docid=EMlY43xrUbtk-M&amp;tbnid=bMqtLRLIBe7XwM:&amp;ved=&amp;url=http://themoderatevoice.com/34800/it-may-be-time-to-remove-north-korea-from-the-map/&amp;ei=Y8-_Uaf7K-GkyQGwgoHgCg&amp;psig=AFQjCNGY3z951HIHLWUZsF6LJ0XyslTz4g&amp;ust=1371611363770875" TargetMode="Externa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google.com/url?sa=i&amp;rct=j&amp;q=iran&amp;source=images&amp;cd=&amp;cad=rja&amp;docid=PgJGnftQpbQneM&amp;tbnid=5ohNlaFgooyp8M:&amp;ved=0CAUQjRw&amp;url=http://iranenglishradioblog.wordpress.com/2013/05/06/jomhuri-ye-islami-ye-iran-the-islamic-republic-of-iran/&amp;ei=7c6_UdrgGsGjyAHStoHADg&amp;bvm=bv.47883778,d.aWc&amp;psig=AFQjCNEmCN-JHhVmtQ3YnfpVicvWIs94NQ&amp;ust=1371611227946507" TargetMode="External"/><Relationship Id="rId2" Type="http://schemas.openxmlformats.org/officeDocument/2006/relationships/audio" Target="../media/audio14.wav"/><Relationship Id="rId1" Type="http://schemas.openxmlformats.org/officeDocument/2006/relationships/tags" Target="../tags/tag14.xml"/><Relationship Id="rId6" Type="http://schemas.openxmlformats.org/officeDocument/2006/relationships/image" Target="../media/image25.gif"/><Relationship Id="rId5" Type="http://schemas.openxmlformats.org/officeDocument/2006/relationships/hyperlink" Target="http://www.google.com/url?sa=i&amp;rct=j&amp;q=saudi+arabian+flag&amp;source=images&amp;cd=&amp;cad=rja&amp;docid=f_49l__QbTzRhM&amp;tbnid=zyRwD5zfsueQEM:&amp;ved=0CAUQjRw&amp;url=http://www.theodora.com/maps/saudi_arabia_map.html&amp;ei=t86_Uc-UEYX6yQGO0YHABQ&amp;bvm=bv.47883778,d.aWc&amp;psig=AFQjCNHR55iQAaf-d5niRvrWix6aAeDzjg&amp;ust=1371611167771854" TargetMode="Externa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17.png"/><Relationship Id="rId5" Type="http://schemas.openxmlformats.org/officeDocument/2006/relationships/image" Target="../media/image27.jpeg"/><Relationship Id="rId4" Type="http://schemas.openxmlformats.org/officeDocument/2006/relationships/hyperlink" Target="http://www.google.com/url?sa=i&amp;rct=j&amp;q=american+republic&amp;source=images&amp;cd=&amp;cad=rja&amp;docid=oBKiO-L5jPBtIM&amp;tbnid=eLzvvf29kVX66M:&amp;ved=0CAUQjRw&amp;url=http://pentopad.wordpress.com/2011/08/07/republic/&amp;ei=as6_Udi6FsaXyAGYioDICA&amp;bvm=bv.47883778,d.aWc&amp;psig=AFQjCNGsX6kQxjkZYSFQNO9abcK25ZQFZQ&amp;ust=137161109650775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hyperlink" Target="http://www.google.com/url?sa=i&amp;rct=j&amp;q=kings+crown&amp;source=images&amp;cd=&amp;cad=rja&amp;docid=2CHZ6ij37x_HIM&amp;tbnid=3cWzpLG1eainfM:&amp;ved=0CAUQjRw&amp;url=http://www.starcostumes.com/items/Kings_Plastic_Crown.aspx&amp;ei=EdC_UYiPAYqDywGoqoHgDQ&amp;bvm=bv.47883778,d.aWc&amp;psig=AFQjCNEQ03oqhavdxeAlBMiMRC84Xn0_oA&amp;ust=1371611529991022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.wav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8.wav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wav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600199"/>
          </a:xfrm>
        </p:spPr>
        <p:txBody>
          <a:bodyPr/>
          <a:lstStyle/>
          <a:p>
            <a:r>
              <a:rPr lang="en-US" dirty="0" smtClean="0"/>
              <a:t>Systems of Government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76600"/>
            <a:ext cx="6324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118.WAV">
            <a:hlinkClick r:id="" action="ppaction://media"/>
          </p:cNvPr>
          <p:cNvPicPr>
            <a:picLocks noRot="1" noChangeAspect="1"/>
          </p:cNvPicPr>
          <p:nvPr>
            <a:wavAudioFile r:embed="rId2" name="~PP118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227718"/>
      </p:ext>
    </p:extLst>
  </p:cSld>
  <p:clrMapOvr>
    <a:masterClrMapping/>
  </p:clrMapOvr>
  <p:transition advTm="13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Totalitarianism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 smtClean="0"/>
              <a:t>A system of government where the rulers have total unchecked control of the nation.</a:t>
            </a:r>
          </a:p>
          <a:p>
            <a:r>
              <a:rPr lang="en-US" dirty="0" smtClean="0"/>
              <a:t>Citizens have only the rights that the ruler chooses to give them.</a:t>
            </a:r>
          </a:p>
          <a:p>
            <a:r>
              <a:rPr lang="en-US" dirty="0" smtClean="0"/>
              <a:t>This type of power is usually taken by force.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62400"/>
            <a:ext cx="3810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4087454"/>
            <a:ext cx="2962274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~PP1082.WAV">
            <a:hlinkClick r:id="" action="ppaction://media"/>
          </p:cNvPr>
          <p:cNvPicPr>
            <a:picLocks noRot="1" noChangeAspect="1"/>
          </p:cNvPicPr>
          <p:nvPr>
            <a:wavAudioFile r:embed="rId2" name="~PP1082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608491"/>
      </p:ext>
    </p:extLst>
  </p:cSld>
  <p:clrMapOvr>
    <a:masterClrMapping/>
  </p:clrMapOvr>
  <p:transition advTm="78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Dictatorship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4290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 form of government where the nations is ruled by </a:t>
            </a:r>
            <a:r>
              <a:rPr lang="en-US" sz="2800" u="sng" dirty="0" smtClean="0"/>
              <a:t>one ruler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Is a form of totalitarianism.</a:t>
            </a:r>
          </a:p>
          <a:p>
            <a:r>
              <a:rPr lang="en-US" sz="2800" dirty="0" smtClean="0"/>
              <a:t>Power is taken by </a:t>
            </a:r>
            <a:r>
              <a:rPr lang="en-US" sz="2800" u="sng" dirty="0" smtClean="0"/>
              <a:t>force</a:t>
            </a:r>
            <a:r>
              <a:rPr lang="en-US" sz="2800" dirty="0" smtClean="0"/>
              <a:t> and requires military support.</a:t>
            </a:r>
          </a:p>
          <a:p>
            <a:r>
              <a:rPr lang="en-US" sz="2800" dirty="0" smtClean="0"/>
              <a:t>At the end of the leaders period of rule (death, resignation or overthrow), violence usually occurs in the nation.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542" y="4343861"/>
            <a:ext cx="20574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91000"/>
            <a:ext cx="2324100" cy="261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~PP711.WAV">
            <a:hlinkClick r:id="" action="ppaction://media"/>
          </p:cNvPr>
          <p:cNvPicPr>
            <a:picLocks noRot="1" noChangeAspect="1"/>
          </p:cNvPicPr>
          <p:nvPr>
            <a:wavAudioFile r:embed="rId2" name="~PP711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782483"/>
      </p:ext>
    </p:extLst>
  </p:cSld>
  <p:clrMapOvr>
    <a:masterClrMapping/>
  </p:clrMapOvr>
  <p:transition advTm="48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Oligarchy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495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 system of government where a group of people rule and have power to serve their own interests.</a:t>
            </a:r>
          </a:p>
          <a:p>
            <a:r>
              <a:rPr lang="en-US" dirty="0" smtClean="0"/>
              <a:t>Power could be identified by royalty, wealth, family ties, education, corporate, race or military control</a:t>
            </a:r>
          </a:p>
          <a:p>
            <a:r>
              <a:rPr lang="en-US" dirty="0" smtClean="0"/>
              <a:t>Power is usually passed from generation to generation.</a:t>
            </a:r>
          </a:p>
          <a:p>
            <a:r>
              <a:rPr lang="en-US" dirty="0" smtClean="0"/>
              <a:t>South Africa was an example with apartheid (white Africans 10% controlled all of the nation)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~PP3126.WAV">
            <a:hlinkClick r:id="" action="ppaction://media"/>
          </p:cNvPr>
          <p:cNvPicPr>
            <a:picLocks noRot="1" noChangeAspect="1"/>
          </p:cNvPicPr>
          <p:nvPr>
            <a:wavAudioFile r:embed="rId2" name="~PP3126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549824"/>
      </p:ext>
    </p:extLst>
  </p:cSld>
  <p:clrMapOvr>
    <a:masterClrMapping/>
  </p:clrMapOvr>
  <p:transition advTm="84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Totalitarianism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5813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system of government where the government is in complete control of the nation and controls nearly all parts of its citizens lives.</a:t>
            </a:r>
          </a:p>
          <a:p>
            <a:r>
              <a:rPr lang="en-US" dirty="0" smtClean="0"/>
              <a:t>Citizens have very few rights if any at all.</a:t>
            </a:r>
          </a:p>
          <a:p>
            <a:r>
              <a:rPr lang="en-US" dirty="0" smtClean="0"/>
              <a:t>Legal system is also heavily punitive.</a:t>
            </a:r>
          </a:p>
          <a:p>
            <a:r>
              <a:rPr lang="en-US" dirty="0" smtClean="0"/>
              <a:t>Found in dictatorships and oligarchies .</a:t>
            </a:r>
          </a:p>
          <a:p>
            <a:r>
              <a:rPr lang="en-US" dirty="0" smtClean="0"/>
              <a:t>North Korea and Cuba are present day examples.</a:t>
            </a:r>
          </a:p>
          <a:p>
            <a:r>
              <a:rPr lang="en-US" dirty="0" smtClean="0"/>
              <a:t>Hitler controlled Germany, Stalin in USSR and Mussolini in Italy are historical examples.</a:t>
            </a:r>
          </a:p>
        </p:txBody>
      </p:sp>
      <p:pic>
        <p:nvPicPr>
          <p:cNvPr id="6146" name="Picture 2" descr="http://t1.gstatic.com/images?q=tbn:ANd9GcTS_vy1hAuY4m97OUvqDRp0XRT6owcvtPHnrGR1LUJskYZ74yK9_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800600"/>
            <a:ext cx="2790825" cy="2057400"/>
          </a:xfrm>
          <a:prstGeom prst="rect">
            <a:avLst/>
          </a:prstGeom>
          <a:noFill/>
        </p:spPr>
      </p:pic>
      <p:pic>
        <p:nvPicPr>
          <p:cNvPr id="6148" name="Picture 4" descr="http://bettyhooper.files.wordpress.com/2011/02/cuba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743449"/>
            <a:ext cx="3829050" cy="2114551"/>
          </a:xfrm>
          <a:prstGeom prst="rect">
            <a:avLst/>
          </a:prstGeom>
          <a:noFill/>
        </p:spPr>
      </p:pic>
      <p:pic>
        <p:nvPicPr>
          <p:cNvPr id="6" name="~PP4050.WAV">
            <a:hlinkClick r:id="" action="ppaction://media"/>
          </p:cNvPr>
          <p:cNvPicPr>
            <a:picLocks noRot="1" noChangeAspect="1"/>
          </p:cNvPicPr>
          <p:nvPr>
            <a:wavAudioFile r:embed="rId2" name="~PP4050.WAV"/>
          </p:nvPr>
        </p:nvPicPr>
        <p:blipFill>
          <a:blip r:embed="rId9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6301778"/>
      </p:ext>
    </p:extLst>
  </p:cSld>
  <p:clrMapOvr>
    <a:masterClrMapping/>
  </p:clrMapOvr>
  <p:transition advTm="49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Theocracy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971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form of government based on religious law.</a:t>
            </a:r>
          </a:p>
          <a:p>
            <a:r>
              <a:rPr lang="en-US" dirty="0" smtClean="0"/>
              <a:t>Typically ruled by a religious council such as clerics.</a:t>
            </a:r>
          </a:p>
          <a:p>
            <a:r>
              <a:rPr lang="en-US" dirty="0" smtClean="0"/>
              <a:t>Laws are traditionally based on the holy books.</a:t>
            </a:r>
          </a:p>
          <a:p>
            <a:r>
              <a:rPr lang="en-US" dirty="0" smtClean="0"/>
              <a:t>Is most common in the Middle East. (Iran, Saudi Arabia)</a:t>
            </a:r>
          </a:p>
          <a:p>
            <a:r>
              <a:rPr lang="en-US" dirty="0" smtClean="0"/>
              <a:t>Vatican City is also considered a theocracy</a:t>
            </a:r>
          </a:p>
          <a:p>
            <a:r>
              <a:rPr lang="en-US" dirty="0" smtClean="0"/>
              <a:t>Punishments for violating laws are usually harsh.</a:t>
            </a:r>
            <a:endParaRPr lang="en-US" dirty="0"/>
          </a:p>
        </p:txBody>
      </p:sp>
      <p:pic>
        <p:nvPicPr>
          <p:cNvPr id="4098" name="Picture 2" descr="http://www.theodora.com/maps/saudia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962400"/>
            <a:ext cx="3657600" cy="2686051"/>
          </a:xfrm>
          <a:prstGeom prst="rect">
            <a:avLst/>
          </a:prstGeom>
          <a:noFill/>
        </p:spPr>
      </p:pic>
      <p:pic>
        <p:nvPicPr>
          <p:cNvPr id="4100" name="Picture 4" descr="http://iranenglishradioblog.files.wordpress.com/2013/05/iran.gi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4038600"/>
            <a:ext cx="4038600" cy="2571751"/>
          </a:xfrm>
          <a:prstGeom prst="rect">
            <a:avLst/>
          </a:prstGeom>
          <a:noFill/>
        </p:spPr>
      </p:pic>
      <p:pic>
        <p:nvPicPr>
          <p:cNvPr id="6" name="~PP2591.WAV">
            <a:hlinkClick r:id="" action="ppaction://media"/>
          </p:cNvPr>
          <p:cNvPicPr>
            <a:picLocks noRot="1" noChangeAspect="1"/>
          </p:cNvPicPr>
          <p:nvPr>
            <a:wavAudioFile r:embed="rId2" name="~PP2591.WAV"/>
          </p:nvPr>
        </p:nvPicPr>
        <p:blipFill>
          <a:blip r:embed="rId9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0725926"/>
      </p:ext>
    </p:extLst>
  </p:cSld>
  <p:clrMapOvr>
    <a:masterClrMapping/>
  </p:clrMapOvr>
  <p:transition advTm="96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Republic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886200"/>
          </a:xfrm>
        </p:spPr>
        <p:txBody>
          <a:bodyPr>
            <a:normAutofit fontScale="92500" lnSpcReduction="20000"/>
          </a:bodyPr>
          <a:lstStyle/>
          <a:p>
            <a:r>
              <a:rPr lang="en-US" i="1" u="sng" dirty="0" smtClean="0"/>
              <a:t>Republic</a:t>
            </a:r>
            <a:r>
              <a:rPr lang="en-US" dirty="0" smtClean="0"/>
              <a:t>- from the Latin </a:t>
            </a:r>
            <a:r>
              <a:rPr lang="en-US" i="1" dirty="0" smtClean="0"/>
              <a:t>res </a:t>
            </a:r>
            <a:r>
              <a:rPr lang="en-US" i="1" dirty="0" err="1" smtClean="0"/>
              <a:t>publica</a:t>
            </a:r>
            <a:r>
              <a:rPr lang="en-US" dirty="0" smtClean="0"/>
              <a:t>, or "public thing," </a:t>
            </a:r>
          </a:p>
          <a:p>
            <a:r>
              <a:rPr lang="en-US" dirty="0" smtClean="0"/>
              <a:t>Refers to a form of government where the citizens conduct their affairs for their own benefit rather than for the benefit of a ruler.</a:t>
            </a:r>
          </a:p>
          <a:p>
            <a:r>
              <a:rPr lang="en-US" dirty="0" smtClean="0"/>
              <a:t>Power of the government comes from the people. </a:t>
            </a:r>
          </a:p>
          <a:p>
            <a:r>
              <a:rPr lang="en-US" dirty="0" smtClean="0"/>
              <a:t>If using democracy, it can involve either direct or indirect democracy.</a:t>
            </a:r>
            <a:endParaRPr lang="en-US" dirty="0"/>
          </a:p>
        </p:txBody>
      </p:sp>
      <p:pic>
        <p:nvPicPr>
          <p:cNvPr id="2050" name="Picture 2" descr="http://pentopad.files.wordpress.com/2011/08/we-the-people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953000"/>
            <a:ext cx="5715000" cy="1733551"/>
          </a:xfrm>
          <a:prstGeom prst="rect">
            <a:avLst/>
          </a:prstGeom>
          <a:noFill/>
        </p:spPr>
      </p:pic>
      <p:pic>
        <p:nvPicPr>
          <p:cNvPr id="5" name="~PP3778.WAV">
            <a:hlinkClick r:id="" action="ppaction://media"/>
          </p:cNvPr>
          <p:cNvPicPr>
            <a:picLocks noRot="1" noChangeAspect="1"/>
          </p:cNvPicPr>
          <p:nvPr>
            <a:wavAudioFile r:embed="rId1" name="~PP3778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Governments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There are many different forms of government but really just </a:t>
            </a:r>
            <a:r>
              <a:rPr lang="en-US" u="sng" dirty="0" smtClean="0"/>
              <a:t>eight </a:t>
            </a:r>
            <a:r>
              <a:rPr lang="en-US" dirty="0" smtClean="0"/>
              <a:t> apply to us today.</a:t>
            </a:r>
          </a:p>
          <a:p>
            <a:pPr marL="514350" indent="-514350">
              <a:buAutoNum type="arabicParenR"/>
            </a:pPr>
            <a:r>
              <a:rPr lang="en-US" dirty="0" smtClean="0"/>
              <a:t>Absolute Monarchy (absolutism)</a:t>
            </a:r>
          </a:p>
          <a:p>
            <a:pPr marL="514350" indent="-514350">
              <a:buAutoNum type="arabicParenR"/>
            </a:pPr>
            <a:r>
              <a:rPr lang="en-US" dirty="0" smtClean="0"/>
              <a:t>Limited Monarchy (Constitutional Monarchy)</a:t>
            </a:r>
          </a:p>
          <a:p>
            <a:pPr marL="514350" indent="-514350">
              <a:buAutoNum type="arabicParenR"/>
            </a:pPr>
            <a:r>
              <a:rPr lang="en-US" dirty="0" smtClean="0"/>
              <a:t>Representative Democracy</a:t>
            </a:r>
          </a:p>
          <a:p>
            <a:pPr marL="514350" indent="-514350">
              <a:buAutoNum type="arabicParenR"/>
            </a:pPr>
            <a:r>
              <a:rPr lang="en-US" dirty="0" smtClean="0"/>
              <a:t>Direct democracy</a:t>
            </a:r>
          </a:p>
          <a:p>
            <a:pPr marL="514350" indent="-514350">
              <a:buAutoNum type="arabicParenR"/>
            </a:pPr>
            <a:r>
              <a:rPr lang="en-US" dirty="0" smtClean="0"/>
              <a:t>Dictatorship</a:t>
            </a:r>
          </a:p>
          <a:p>
            <a:pPr marL="514350" indent="-514350">
              <a:buAutoNum type="arabicParenR"/>
            </a:pPr>
            <a:r>
              <a:rPr lang="en-US" dirty="0" smtClean="0"/>
              <a:t>Oligarchy</a:t>
            </a:r>
          </a:p>
          <a:p>
            <a:pPr marL="514350" indent="-514350">
              <a:buAutoNum type="arabicParenR"/>
            </a:pPr>
            <a:r>
              <a:rPr lang="en-US" dirty="0" smtClean="0"/>
              <a:t>Totalitarianism</a:t>
            </a:r>
          </a:p>
          <a:p>
            <a:pPr marL="514350" indent="-514350">
              <a:buAutoNum type="arabicParenR"/>
            </a:pPr>
            <a:r>
              <a:rPr lang="en-US" dirty="0" smtClean="0"/>
              <a:t>Theocracy</a:t>
            </a:r>
            <a:endParaRPr lang="en-US" dirty="0"/>
          </a:p>
        </p:txBody>
      </p:sp>
      <p:pic>
        <p:nvPicPr>
          <p:cNvPr id="4" name="~PP3391.WAV">
            <a:hlinkClick r:id="" action="ppaction://media"/>
          </p:cNvPr>
          <p:cNvPicPr>
            <a:picLocks noRot="1" noChangeAspect="1"/>
          </p:cNvPicPr>
          <p:nvPr>
            <a:wavAudioFile r:embed="rId2" name="~PP3391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8857299"/>
      </p:ext>
    </p:extLst>
  </p:cSld>
  <p:clrMapOvr>
    <a:masterClrMapping/>
  </p:clrMapOvr>
  <p:transition advTm="48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Governments of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5058" name="Picture 2" descr="Map of World Governmen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143000"/>
            <a:ext cx="8763000" cy="5715000"/>
          </a:xfrm>
          <a:prstGeom prst="rect">
            <a:avLst/>
          </a:prstGeom>
          <a:noFill/>
        </p:spPr>
      </p:pic>
      <p:pic>
        <p:nvPicPr>
          <p:cNvPr id="5" name="~PP3576.WAV">
            <a:hlinkClick r:id="" action="ppaction://media"/>
          </p:cNvPr>
          <p:cNvPicPr>
            <a:picLocks noRot="1" noChangeAspect="1"/>
          </p:cNvPicPr>
          <p:nvPr>
            <a:wavAudioFile r:embed="rId1" name="~PP3576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Monarchy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9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system of government where power belongs to a ruling family.</a:t>
            </a:r>
          </a:p>
          <a:p>
            <a:r>
              <a:rPr lang="en-US" dirty="0" smtClean="0"/>
              <a:t>Power is obtained by heredity (birthright)</a:t>
            </a:r>
          </a:p>
          <a:p>
            <a:r>
              <a:rPr lang="en-US" dirty="0" smtClean="0"/>
              <a:t>Power is justified by </a:t>
            </a:r>
            <a:r>
              <a:rPr lang="en-US" u="sng" dirty="0" smtClean="0"/>
              <a:t>Divine Right- </a:t>
            </a:r>
            <a:r>
              <a:rPr lang="en-US" dirty="0" smtClean="0"/>
              <a:t> God has given this family the authority to rule.</a:t>
            </a:r>
          </a:p>
          <a:p>
            <a:r>
              <a:rPr lang="en-US" dirty="0" smtClean="0"/>
              <a:t>Monarchs are often called King/Queen, Emperor, Empress.</a:t>
            </a:r>
          </a:p>
          <a:p>
            <a:r>
              <a:rPr lang="en-US" dirty="0" smtClean="0"/>
              <a:t>The two types of monarchies are absolutists and limited monarchs.</a:t>
            </a:r>
            <a:endParaRPr lang="en-US" dirty="0"/>
          </a:p>
        </p:txBody>
      </p:sp>
      <p:pic>
        <p:nvPicPr>
          <p:cNvPr id="24578" name="Picture 2" descr="http://www.starcostumes.com/lgimages/J15694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572000"/>
            <a:ext cx="4953000" cy="2286000"/>
          </a:xfrm>
          <a:prstGeom prst="rect">
            <a:avLst/>
          </a:prstGeom>
          <a:noFill/>
        </p:spPr>
      </p:pic>
      <p:pic>
        <p:nvPicPr>
          <p:cNvPr id="5" name="~PP2611.WAV">
            <a:hlinkClick r:id="" action="ppaction://media"/>
          </p:cNvPr>
          <p:cNvPicPr>
            <a:picLocks noRot="1" noChangeAspect="1"/>
          </p:cNvPicPr>
          <p:nvPr>
            <a:wavAudioFile r:embed="rId2" name="~PP2611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119775"/>
      </p:ext>
    </p:extLst>
  </p:cSld>
  <p:clrMapOvr>
    <a:masterClrMapping/>
  </p:clrMapOvr>
  <p:transition advTm="56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Absolute Monarchies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-Referred to as Absolutists</a:t>
            </a:r>
          </a:p>
          <a:p>
            <a:r>
              <a:rPr lang="en-US" dirty="0" smtClean="0"/>
              <a:t>The rulers have total authority of the government</a:t>
            </a:r>
          </a:p>
          <a:p>
            <a:r>
              <a:rPr lang="en-US" dirty="0" smtClean="0"/>
              <a:t>Citizens have very few rights and cannot question it.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31301"/>
            <a:ext cx="1600200" cy="1979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74" y="3886200"/>
            <a:ext cx="16764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86200"/>
            <a:ext cx="149542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~PP2718.WAV">
            <a:hlinkClick r:id="" action="ppaction://media"/>
          </p:cNvPr>
          <p:cNvPicPr>
            <a:picLocks noRot="1" noChangeAspect="1"/>
          </p:cNvPicPr>
          <p:nvPr>
            <a:wavAudioFile r:embed="rId2" name="~PP2718.WAV"/>
          </p:nvPr>
        </p:nvPicPr>
        <p:blipFill>
          <a:blip r:embed="rId8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2762968"/>
      </p:ext>
    </p:extLst>
  </p:cSld>
  <p:clrMapOvr>
    <a:masterClrMapping/>
  </p:clrMapOvr>
  <p:transition advTm="73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Limited Monarchies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Power of the monarch is limited by a constitution and or parliament. (Sometimes called a constitutional monarchy)</a:t>
            </a:r>
          </a:p>
          <a:p>
            <a:r>
              <a:rPr lang="en-US" dirty="0" smtClean="0"/>
              <a:t>Citizens have more rights than in an absolutist state.</a:t>
            </a:r>
          </a:p>
          <a:p>
            <a:r>
              <a:rPr lang="en-US" dirty="0" smtClean="0"/>
              <a:t>Some monarchs have no real power at all and are figure heads.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724400"/>
            <a:ext cx="27622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669.WAV">
            <a:hlinkClick r:id="" action="ppaction://media"/>
          </p:cNvPr>
          <p:cNvPicPr>
            <a:picLocks noRot="1" noChangeAspect="1"/>
          </p:cNvPicPr>
          <p:nvPr>
            <a:wavAudioFile r:embed="rId2" name="~PP669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7855178"/>
      </p:ext>
    </p:extLst>
  </p:cSld>
  <p:clrMapOvr>
    <a:masterClrMapping/>
  </p:clrMapOvr>
  <p:transition advTm="116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Democracy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3810000"/>
          </a:xfrm>
        </p:spPr>
        <p:txBody>
          <a:bodyPr/>
          <a:lstStyle/>
          <a:p>
            <a:r>
              <a:rPr lang="en-US" dirty="0" smtClean="0"/>
              <a:t>Originated in ancient Greece</a:t>
            </a:r>
          </a:p>
          <a:p>
            <a:r>
              <a:rPr lang="en-US" dirty="0" smtClean="0"/>
              <a:t>A system of government  where power comes from the people.</a:t>
            </a:r>
          </a:p>
          <a:p>
            <a:r>
              <a:rPr lang="en-US" dirty="0" smtClean="0"/>
              <a:t>Two types of democracy are </a:t>
            </a:r>
            <a:r>
              <a:rPr lang="en-US" u="sng" dirty="0" smtClean="0"/>
              <a:t>Representative Democracy and Direct Democracy.</a:t>
            </a:r>
          </a:p>
          <a:p>
            <a:r>
              <a:rPr lang="en-US" dirty="0" smtClean="0"/>
              <a:t>Power is usually taken through peaceful means in the form of voting by the people.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953000"/>
            <a:ext cx="3810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1251.WAV">
            <a:hlinkClick r:id="" action="ppaction://media"/>
          </p:cNvPr>
          <p:cNvPicPr>
            <a:picLocks noRot="1" noChangeAspect="1"/>
          </p:cNvPicPr>
          <p:nvPr>
            <a:wavAudioFile r:embed="rId2" name="~PP1251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1229633"/>
      </p:ext>
    </p:extLst>
  </p:cSld>
  <p:clrMapOvr>
    <a:masterClrMapping/>
  </p:clrMapOvr>
  <p:transition advTm="78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Representative Democracy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26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People elect the government in order to have decisions made for them.</a:t>
            </a:r>
          </a:p>
          <a:p>
            <a:r>
              <a:rPr lang="en-US" dirty="0" smtClean="0"/>
              <a:t>The United States maintains representative democracy.</a:t>
            </a:r>
          </a:p>
          <a:p>
            <a:r>
              <a:rPr lang="en-US" dirty="0" smtClean="0"/>
              <a:t>Advantages are that everyone has a voice.</a:t>
            </a:r>
          </a:p>
          <a:p>
            <a:r>
              <a:rPr lang="en-US" dirty="0" smtClean="0"/>
              <a:t>Disadvantages are that those who support a candidate that loses will not always feel represented.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45139"/>
            <a:ext cx="36861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134.WAV">
            <a:hlinkClick r:id="" action="ppaction://media"/>
          </p:cNvPr>
          <p:cNvPicPr>
            <a:picLocks noRot="1" noChangeAspect="1"/>
          </p:cNvPicPr>
          <p:nvPr>
            <a:wavAudioFile r:embed="rId2" name="~PP134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753551"/>
      </p:ext>
    </p:extLst>
  </p:cSld>
  <p:clrMapOvr>
    <a:masterClrMapping/>
  </p:clrMapOvr>
  <p:transition advTm="105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Democracy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form of democracy where the people vote on all matters.</a:t>
            </a:r>
          </a:p>
          <a:p>
            <a:r>
              <a:rPr lang="en-US" dirty="0" smtClean="0"/>
              <a:t>This is not practical in large countries with millions of people.</a:t>
            </a:r>
          </a:p>
          <a:p>
            <a:r>
              <a:rPr lang="en-US" dirty="0" smtClean="0"/>
              <a:t>This system works best in small groups or even corporations.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0"/>
            <a:ext cx="27432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3972.WAV">
            <a:hlinkClick r:id="" action="ppaction://media"/>
          </p:cNvPr>
          <p:cNvPicPr>
            <a:picLocks noRot="1" noChangeAspect="1"/>
          </p:cNvPicPr>
          <p:nvPr>
            <a:wavAudioFile r:embed="rId2" name="~PP3972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9612541"/>
      </p:ext>
    </p:extLst>
  </p:cSld>
  <p:clrMapOvr>
    <a:masterClrMapping/>
  </p:clrMapOvr>
  <p:transition advTm="67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VERSION" val="14.0"/>
  <p:tag name="TPVERSION" val="2008"/>
  <p:tag name="PPVERSION" val="14.0"/>
  <p:tag name="TPFULLVERSION" val="4.2.3.231"/>
  <p:tag name="DELIMITERS" val="3.1"/>
  <p:tag name="SHOWBARVISIBLE" val="True"/>
  <p:tag name="EXPANDSHOWBAR" val="True"/>
  <p:tag name="USESECONDARYMONITOR" val="True"/>
  <p:tag name="SAVECSVWITHSESSION" val="True"/>
  <p:tag name="CSVFORMAT" val="0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2830136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1"/>
  <p:tag name="RESETCHARTS" val="True"/>
  <p:tag name="INCLUDENONRESPONDERS" val="False"/>
  <p:tag name="MULTIRESPDIVISOR" val="1"/>
  <p:tag name="PARTLISTDEFAULT" val="1"/>
  <p:tag name="INCLUDEPPT" val="True"/>
  <p:tag name="ALLOWUSERFEEDBACK" val="True"/>
  <p:tag name="CORRECTPOINTVALUE" val="1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  <p:tag name="ALWAYSOPENPOLL" val="False"/>
  <p:tag name="INCLUDESESSIO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663</Words>
  <Application>Microsoft Office PowerPoint</Application>
  <PresentationFormat>On-screen Show (4:3)</PresentationFormat>
  <Paragraphs>88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Systems of Government</vt:lpstr>
      <vt:lpstr>Types of Governments</vt:lpstr>
      <vt:lpstr>Governments of today</vt:lpstr>
      <vt:lpstr>Monarchy</vt:lpstr>
      <vt:lpstr>Absolute Monarchies</vt:lpstr>
      <vt:lpstr>Limited Monarchies</vt:lpstr>
      <vt:lpstr>Democracy</vt:lpstr>
      <vt:lpstr>Representative Democracy</vt:lpstr>
      <vt:lpstr>Direct Democracy</vt:lpstr>
      <vt:lpstr>Totalitarianism</vt:lpstr>
      <vt:lpstr>Dictatorship</vt:lpstr>
      <vt:lpstr>Oligarchy</vt:lpstr>
      <vt:lpstr>Totalitarianism</vt:lpstr>
      <vt:lpstr>Theocracy</vt:lpstr>
      <vt:lpstr>Republic</vt:lpstr>
    </vt:vector>
  </TitlesOfParts>
  <Company>Riverside Local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Systems of Government</dc:title>
  <dc:creator>student</dc:creator>
  <cp:lastModifiedBy>Jeff Eckles</cp:lastModifiedBy>
  <cp:revision>13</cp:revision>
  <dcterms:created xsi:type="dcterms:W3CDTF">2011-08-25T17:22:31Z</dcterms:created>
  <dcterms:modified xsi:type="dcterms:W3CDTF">2014-08-20T18:01:13Z</dcterms:modified>
</cp:coreProperties>
</file>